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9"/>
  </p:notesMasterIdLst>
  <p:handoutMasterIdLst>
    <p:handoutMasterId r:id="rId10"/>
  </p:handoutMasterIdLst>
  <p:sldIdLst>
    <p:sldId id="349" r:id="rId2"/>
    <p:sldId id="285" r:id="rId3"/>
    <p:sldId id="350" r:id="rId4"/>
    <p:sldId id="294" r:id="rId5"/>
    <p:sldId id="298" r:id="rId6"/>
    <p:sldId id="356" r:id="rId7"/>
    <p:sldId id="341" r:id="rId8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DF1"/>
    <a:srgbClr val="EEF2FB"/>
    <a:srgbClr val="F8F9FD"/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0" autoAdjust="0"/>
    <p:restoredTop sz="89591" autoAdjust="0"/>
  </p:normalViewPr>
  <p:slideViewPr>
    <p:cSldViewPr snapToGrid="0">
      <p:cViewPr>
        <p:scale>
          <a:sx n="100" d="100"/>
          <a:sy n="100" d="100"/>
        </p:scale>
        <p:origin x="118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80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Kevin Kelly</a:t>
            </a:r>
          </a:p>
          <a:p>
            <a:r>
              <a:rPr lang="fr-FR" dirty="0"/>
              <a:t>Créateur magazine américain « </a:t>
            </a:r>
            <a:r>
              <a:rPr lang="fr-FR" dirty="0" err="1"/>
              <a:t>wired</a:t>
            </a:r>
            <a:r>
              <a:rPr lang="fr-FR" dirty="0"/>
              <a:t> »</a:t>
            </a:r>
          </a:p>
          <a:p>
            <a:r>
              <a:rPr lang="fr-FR" dirty="0"/>
              <a:t>Photographe, écrivain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483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2075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0">
              <a:defRPr/>
            </a:pPr>
            <a:r>
              <a:rPr lang="fr-FR" b="1" dirty="0"/>
              <a:t>Qu’on soit sur un smartphone, une tablette ou un ordinateur, la première porte d’entrée pour surfer sur le web est le navigateur. </a:t>
            </a:r>
          </a:p>
          <a:p>
            <a:pPr defTabSz="947860">
              <a:defRPr/>
            </a:pPr>
            <a:r>
              <a:rPr lang="fr-FR" b="1" dirty="0"/>
              <a:t>Ils affichent des pages internet.  Sans eux, impossible d’aller sur internet</a:t>
            </a:r>
          </a:p>
          <a:p>
            <a:pPr defTabSz="947860">
              <a:defRPr/>
            </a:pPr>
            <a:endParaRPr lang="fr-FR" b="1" dirty="0"/>
          </a:p>
          <a:p>
            <a:pPr defTabSz="947860">
              <a:defRPr/>
            </a:pPr>
            <a:r>
              <a:rPr lang="fr-FR" b="1" dirty="0"/>
              <a:t>Aujourd’hui nous vous proposons d’utiliser celui qui est déjà installé sur votre matériel, quand vous serez à l’aise, vous pourrez essayer les autres et choisir celui qui vous conviendra le mieux.</a:t>
            </a:r>
          </a:p>
          <a:p>
            <a:endParaRPr lang="fr-FR" dirty="0"/>
          </a:p>
          <a:p>
            <a:r>
              <a:rPr lang="fr-FR" dirty="0"/>
              <a:t>Edge : disponible par défaut sur les ordinateurs avec </a:t>
            </a:r>
            <a:r>
              <a:rPr lang="fr-FR" dirty="0" err="1"/>
              <a:t>windows</a:t>
            </a:r>
            <a:r>
              <a:rPr lang="fr-FR" dirty="0"/>
              <a:t> 10, succède à internet explorer</a:t>
            </a:r>
          </a:p>
          <a:p>
            <a:pPr defTabSz="947860">
              <a:defRPr/>
            </a:pPr>
            <a:r>
              <a:rPr lang="fr-FR" dirty="0"/>
              <a:t>Chrome : fait par google, très utilisé. Manque de confidentialité vis-à-vis des usagers par la frime américaine</a:t>
            </a:r>
          </a:p>
          <a:p>
            <a:r>
              <a:rPr lang="fr-FR" dirty="0"/>
              <a:t>Mozilla : équivalent de google chrome mais version « open » : </a:t>
            </a:r>
          </a:p>
          <a:p>
            <a:r>
              <a:rPr lang="fr-FR" dirty="0"/>
              <a:t>Opera :  navigateur d’une société norvégienne. Mise sur le contrôle de vos informations et données personnelles collectées.</a:t>
            </a:r>
          </a:p>
          <a:p>
            <a:r>
              <a:rPr lang="fr-FR" dirty="0"/>
              <a:t>Safari :  navigateur développé par </a:t>
            </a:r>
            <a:r>
              <a:rPr lang="fr-FR" dirty="0" err="1"/>
              <a:t>apple</a:t>
            </a:r>
            <a:endParaRPr lang="fr-FR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69309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3289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 éléments :</a:t>
            </a:r>
          </a:p>
          <a:p>
            <a:r>
              <a:rPr lang="fr-FR" dirty="0"/>
              <a:t>Titre de la recherche</a:t>
            </a:r>
          </a:p>
          <a:p>
            <a:r>
              <a:rPr lang="fr-FR" dirty="0"/>
              <a:t>Adresse du site où se trouve le résultat</a:t>
            </a:r>
          </a:p>
          <a:p>
            <a:r>
              <a:rPr lang="fr-FR" dirty="0"/>
              <a:t>La description des informations du site/article</a:t>
            </a:r>
          </a:p>
          <a:p>
            <a:endParaRPr lang="fr-FR" dirty="0"/>
          </a:p>
          <a:p>
            <a:r>
              <a:rPr lang="fr-FR" dirty="0"/>
              <a:t>Les premiers résultats sont souvent ceux qui correspondent le mieux à votre recherche.</a:t>
            </a:r>
          </a:p>
        </p:txBody>
      </p:sp>
    </p:spTree>
    <p:extLst>
      <p:ext uri="{BB962C8B-B14F-4D97-AF65-F5344CB8AC3E}">
        <p14:creationId xmlns:p14="http://schemas.microsoft.com/office/powerpoint/2010/main" val="3737382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sachez que </a:t>
            </a:r>
            <a:r>
              <a:rPr lang="fr-FR" b="1" dirty="0"/>
              <a:t>HTTP est l’abréviation d’  « HyperText Transfer Protocol » (littéralement « protocole de transfert hypertexte »). Le S de HTTPS ajoute « Secure » (« </a:t>
            </a:r>
            <a:r>
              <a:rPr lang="fr-FR" b="1" dirty="0" err="1"/>
              <a:t>Hypertext</a:t>
            </a:r>
            <a:r>
              <a:rPr lang="fr-FR" b="1" dirty="0"/>
              <a:t> Transfer Protocol Secure », soit « protocole de transfert hypertexte sécurisé »)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963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453A-FE86-4D68-8AF7-803775EF6C84}" type="datetime1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- 4/10 navigation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9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12EA-B252-46FE-A50F-8C2A7AA963F6}" type="datetime1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- 4/10 navigation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73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F4EE-7315-45A1-94D9-78FE152597A4}" type="datetime1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- 4/10 navigation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CF7B-1E20-4882-846D-2C8E71981219}" type="datetime1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- 4/10 navigation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56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51F5-56FF-49BC-AE73-D7B8C312C603}" type="datetime1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- 4/10 navigation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3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E44F-1CF2-40B2-9978-94C313310B92}" type="datetime1">
              <a:rPr lang="fr-FR" smtClean="0"/>
              <a:t>31/01/2023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- 4/10 navigation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38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A5B8-0212-4EE2-A010-280EEC115529}" type="datetime1">
              <a:rPr lang="fr-FR" smtClean="0"/>
              <a:t>31/01/2023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- 4/10 navigation internet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23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CB8E-717E-450F-B19F-979EC71C3F0E}" type="datetime1">
              <a:rPr lang="fr-FR" smtClean="0"/>
              <a:t>31/01/2023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- 4/10 navigation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07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E0EE-ACC2-4A01-A891-72892972216D}" type="datetime1">
              <a:rPr lang="fr-FR" smtClean="0"/>
              <a:t>31/01/2023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- 4/10 navigation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49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4BD0-A0AB-458C-B374-F090A8106A95}" type="datetime1">
              <a:rPr lang="fr-FR" smtClean="0"/>
              <a:t>31/01/2023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- 4/10 navigation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02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EE57-779F-43E4-B0ED-F68DF6028CAC}" type="datetime1">
              <a:rPr lang="fr-FR" smtClean="0"/>
              <a:t>31/01/2023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- 4/10 navigation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78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CDF7C-8F9B-4939-BDDC-FB0D4AAC81C1}" type="datetime1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Smartphone - 4/10 navigation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72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Application_we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4F6E7FF-3F03-4E96-AF59-77BA6ECE2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897"/>
            <a:ext cx="10438524" cy="609309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A6FA6B4-D843-403D-BBF6-75587AD6E09C}"/>
              </a:ext>
            </a:extLst>
          </p:cNvPr>
          <p:cNvSpPr txBox="1"/>
          <p:nvPr/>
        </p:nvSpPr>
        <p:spPr>
          <a:xfrm>
            <a:off x="1048336" y="861808"/>
            <a:ext cx="5848972" cy="2674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38" dirty="0">
                <a:solidFill>
                  <a:schemeClr val="bg1">
                    <a:lumMod val="65000"/>
                  </a:schemeClr>
                </a:solidFill>
              </a:rPr>
              <a:t>*Merci de dessiner une carte d’internet, comme vous le voyez. Indiquez votre « maison »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EB7EB62-D95A-4A45-9CDB-BD7E69DB3193}"/>
              </a:ext>
            </a:extLst>
          </p:cNvPr>
          <p:cNvSpPr txBox="1"/>
          <p:nvPr/>
        </p:nvSpPr>
        <p:spPr>
          <a:xfrm>
            <a:off x="7280816" y="551008"/>
            <a:ext cx="222885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63" dirty="0"/>
              <a:t>*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A009847-FE0A-48F8-B744-19E5857E1D2D}"/>
              </a:ext>
            </a:extLst>
          </p:cNvPr>
          <p:cNvSpPr txBox="1"/>
          <p:nvPr/>
        </p:nvSpPr>
        <p:spPr>
          <a:xfrm>
            <a:off x="771253" y="5668782"/>
            <a:ext cx="99060" cy="267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38" dirty="0"/>
              <a:t>*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2B2895F-81C7-45AC-AF24-5CF35F87143D}"/>
              </a:ext>
            </a:extLst>
          </p:cNvPr>
          <p:cNvSpPr txBox="1"/>
          <p:nvPr/>
        </p:nvSpPr>
        <p:spPr>
          <a:xfrm>
            <a:off x="-1" y="5764408"/>
            <a:ext cx="9906000" cy="5425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463" dirty="0"/>
              <a:t> Pour consulter les dessins envoyés, rendez-vous ici : https://kk.org/ct2/the-internet-mapping-project/</a:t>
            </a:r>
          </a:p>
          <a:p>
            <a:endParaRPr lang="fr-FR" sz="1463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55C3EE5-8DFE-4F3E-A945-FF12A25D6089}"/>
              </a:ext>
            </a:extLst>
          </p:cNvPr>
          <p:cNvSpPr txBox="1"/>
          <p:nvPr/>
        </p:nvSpPr>
        <p:spPr>
          <a:xfrm>
            <a:off x="179995" y="5595023"/>
            <a:ext cx="9546011" cy="2674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138" dirty="0"/>
              <a:t>Votre âge __________ Votre profession _________________________________ Le nombre moyen d’heures que vous passez sur internet par jour __________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A16853-613D-4D42-AC43-61651DACE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57" y="5804673"/>
            <a:ext cx="386981" cy="386981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0716720-3D8A-0BB4-E6CC-C3046E63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- 4/10 navigation internet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4D7A8F3-D346-CDAF-D7F3-F7841A0A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41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63" y="0"/>
            <a:ext cx="3504465" cy="1077020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>
                <a:solidFill>
                  <a:srgbClr val="92D050"/>
                </a:solidFill>
              </a:rPr>
              <a:t>Internet</a:t>
            </a:r>
            <a:r>
              <a:rPr lang="fr-FR" sz="2000" dirty="0"/>
              <a:t>, un océan d’informations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93F1A31-6DDC-4374-BB66-68BE9633C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035" y="1261764"/>
            <a:ext cx="3125980" cy="1010096"/>
          </a:xfrm>
          <a:ln>
            <a:solidFill>
              <a:srgbClr val="92D05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1400" dirty="0"/>
              <a:t>🌐 On compare souvent internet à une toile d’araignée qui relie des milliers d’appareils connectés (ordinateurs, smartphone, tablettes…) entre eux à travers la planète.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381837" y="951773"/>
            <a:ext cx="911425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0842A3AD-D1FE-4E68-ACB3-9F70CDABA39F}"/>
              </a:ext>
            </a:extLst>
          </p:cNvPr>
          <p:cNvSpPr txBox="1">
            <a:spLocks/>
          </p:cNvSpPr>
          <p:nvPr/>
        </p:nvSpPr>
        <p:spPr>
          <a:xfrm>
            <a:off x="381837" y="2824293"/>
            <a:ext cx="3684155" cy="2080166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74295" tIns="37148" rIns="74295" bIns="37148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dirty="0"/>
              <a:t>💡 Imaginez un océan avec des îles et des bateaux : </a:t>
            </a:r>
          </a:p>
          <a:p>
            <a:pPr marL="0" indent="0" algn="ctr">
              <a:buNone/>
            </a:pPr>
            <a:br>
              <a:rPr lang="fr-FR" sz="1400" dirty="0"/>
            </a:br>
            <a:r>
              <a:rPr lang="fr-FR" sz="1400" dirty="0"/>
              <a:t>🌐 Internet 👉 océan  🌊</a:t>
            </a:r>
          </a:p>
          <a:p>
            <a:pPr marL="0" indent="0" algn="ctr">
              <a:buNone/>
            </a:pPr>
            <a:r>
              <a:rPr lang="fr-FR" sz="1400" dirty="0"/>
              <a:t>Sites internet 👉 îles</a:t>
            </a:r>
          </a:p>
          <a:p>
            <a:pPr marL="0" indent="0" algn="ctr">
              <a:buNone/>
            </a:pPr>
            <a:endParaRPr lang="fr-FR" sz="1400" dirty="0"/>
          </a:p>
          <a:p>
            <a:pPr marL="0" indent="0" algn="ctr">
              <a:buNone/>
            </a:pPr>
            <a:r>
              <a:rPr lang="fr-FR" sz="1400" dirty="0"/>
              <a:t>Pour traverser l’océan internet et visiter les iles, on utilise les </a:t>
            </a:r>
            <a:r>
              <a:rPr lang="fr-FR" sz="1400" b="1" dirty="0">
                <a:solidFill>
                  <a:srgbClr val="92D050"/>
                </a:solidFill>
              </a:rPr>
              <a:t>navigateurs</a:t>
            </a:r>
            <a:r>
              <a:rPr lang="fr-FR" sz="1400" b="1" dirty="0">
                <a:solidFill>
                  <a:srgbClr val="00B0F0"/>
                </a:solidFill>
              </a:rPr>
              <a:t> 🚢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92D54C-16C3-312C-0DD7-0483F3B0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- 4/10 navigation internet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3275E2-3451-1EEE-B5F3-622D084C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43DECEE-92FF-FE84-4E57-F2E90B8FFFBA}"/>
              </a:ext>
            </a:extLst>
          </p:cNvPr>
          <p:cNvSpPr txBox="1">
            <a:spLocks/>
          </p:cNvSpPr>
          <p:nvPr/>
        </p:nvSpPr>
        <p:spPr>
          <a:xfrm>
            <a:off x="6353224" y="-152317"/>
            <a:ext cx="3218675" cy="1077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/>
              <a:t>Les</a:t>
            </a:r>
            <a:r>
              <a:rPr lang="fr-FR" sz="2000" b="1" dirty="0">
                <a:solidFill>
                  <a:srgbClr val="00B0F0"/>
                </a:solidFill>
              </a:rPr>
              <a:t> </a:t>
            </a:r>
            <a:r>
              <a:rPr lang="fr-FR" sz="2000" b="1" dirty="0">
                <a:solidFill>
                  <a:srgbClr val="92D050"/>
                </a:solidFill>
              </a:rPr>
              <a:t>Navigateurs</a:t>
            </a:r>
            <a:endParaRPr lang="fr-FR" sz="2000" dirty="0">
              <a:solidFill>
                <a:srgbClr val="92D05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ABB94CA-CDFC-A14D-2C06-E34E1BBBB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18" y="1584421"/>
            <a:ext cx="4980057" cy="332003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16BA3DB-2DE5-BDAD-3B4C-CBC84482088F}"/>
              </a:ext>
            </a:extLst>
          </p:cNvPr>
          <p:cNvSpPr txBox="1"/>
          <p:nvPr/>
        </p:nvSpPr>
        <p:spPr>
          <a:xfrm>
            <a:off x="4739818" y="4856625"/>
            <a:ext cx="74295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b="1" dirty="0"/>
              <a:t>Edge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29AB449-EE83-B998-A21A-21B6237BD366}"/>
              </a:ext>
            </a:extLst>
          </p:cNvPr>
          <p:cNvSpPr txBox="1"/>
          <p:nvPr/>
        </p:nvSpPr>
        <p:spPr>
          <a:xfrm>
            <a:off x="5037712" y="1473525"/>
            <a:ext cx="890112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b="1" dirty="0"/>
              <a:t>Internet </a:t>
            </a:r>
          </a:p>
          <a:p>
            <a:r>
              <a:rPr lang="fr-FR" sz="1463" b="1" dirty="0"/>
              <a:t>explorer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580CD1F-0897-FA50-7C80-BB95F0FD4974}"/>
              </a:ext>
            </a:extLst>
          </p:cNvPr>
          <p:cNvSpPr txBox="1"/>
          <p:nvPr/>
        </p:nvSpPr>
        <p:spPr>
          <a:xfrm>
            <a:off x="8871073" y="1744817"/>
            <a:ext cx="1608951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b="1" dirty="0"/>
              <a:t>Mozilla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C58B74E-BC55-7E39-6037-2E07A8C8D50C}"/>
              </a:ext>
            </a:extLst>
          </p:cNvPr>
          <p:cNvSpPr txBox="1"/>
          <p:nvPr/>
        </p:nvSpPr>
        <p:spPr>
          <a:xfrm>
            <a:off x="9134146" y="4795725"/>
            <a:ext cx="646068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b="1" dirty="0"/>
              <a:t>Safari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B175458-BA78-9A3F-FD39-8153C87D83D4}"/>
              </a:ext>
            </a:extLst>
          </p:cNvPr>
          <p:cNvSpPr txBox="1"/>
          <p:nvPr/>
        </p:nvSpPr>
        <p:spPr>
          <a:xfrm>
            <a:off x="6744143" y="4940648"/>
            <a:ext cx="1608951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b="1" dirty="0"/>
              <a:t>Chrome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56C28BD-B423-3320-A797-AD9287222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9" y="3273084"/>
            <a:ext cx="1631373" cy="1631373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25150EF-A567-ACEC-D856-EBEA582A86AD}"/>
              </a:ext>
            </a:extLst>
          </p:cNvPr>
          <p:cNvCxnSpPr>
            <a:cxnSpLocks/>
          </p:cNvCxnSpPr>
          <p:nvPr/>
        </p:nvCxnSpPr>
        <p:spPr>
          <a:xfrm>
            <a:off x="4364610" y="951773"/>
            <a:ext cx="0" cy="5209659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30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93A4F34-CDE8-4A77-9F7D-BF5938A64251}"/>
              </a:ext>
            </a:extLst>
          </p:cNvPr>
          <p:cNvGrpSpPr/>
          <p:nvPr/>
        </p:nvGrpSpPr>
        <p:grpSpPr>
          <a:xfrm>
            <a:off x="2920122" y="1385159"/>
            <a:ext cx="4065755" cy="4087681"/>
            <a:chOff x="3800781" y="1325564"/>
            <a:chExt cx="5004006" cy="5030992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A90BB18-7C5E-41BF-924F-2EFCE3EE6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758"/>
            <a:stretch/>
          </p:blipFill>
          <p:spPr>
            <a:xfrm>
              <a:off x="3800781" y="1325564"/>
              <a:ext cx="5004006" cy="5030992"/>
            </a:xfrm>
            <a:prstGeom prst="rect">
              <a:avLst/>
            </a:prstGeom>
          </p:spPr>
        </p:pic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B6506E99-3C9E-483F-B562-A36439E59CE9}"/>
                </a:ext>
              </a:extLst>
            </p:cNvPr>
            <p:cNvSpPr/>
            <p:nvPr/>
          </p:nvSpPr>
          <p:spPr>
            <a:xfrm>
              <a:off x="8130664" y="1940780"/>
              <a:ext cx="530329" cy="489429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210C755A-2496-4EB6-8CAE-B2EA9DDF1309}"/>
                </a:ext>
              </a:extLst>
            </p:cNvPr>
            <p:cNvSpPr/>
            <p:nvPr/>
          </p:nvSpPr>
          <p:spPr>
            <a:xfrm>
              <a:off x="4412478" y="1858298"/>
              <a:ext cx="3035458" cy="615538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020" y="-175921"/>
            <a:ext cx="6209957" cy="1077020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/>
              <a:t>La</a:t>
            </a:r>
            <a:r>
              <a:rPr lang="fr-FR" sz="2000" b="1" dirty="0">
                <a:solidFill>
                  <a:srgbClr val="00B0F0"/>
                </a:solidFill>
              </a:rPr>
              <a:t> </a:t>
            </a:r>
            <a:r>
              <a:rPr lang="fr-FR" sz="2000" b="1" dirty="0">
                <a:solidFill>
                  <a:srgbClr val="92D050"/>
                </a:solidFill>
              </a:rPr>
              <a:t>fenêtre de navigation</a:t>
            </a:r>
            <a:endParaRPr lang="fr-FR" sz="2000" dirty="0">
              <a:solidFill>
                <a:srgbClr val="92D05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5" y="562399"/>
            <a:ext cx="8543925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F9350E3-A87C-43B4-ACF3-5A0145909A64}"/>
              </a:ext>
            </a:extLst>
          </p:cNvPr>
          <p:cNvCxnSpPr>
            <a:cxnSpLocks/>
            <a:stCxn id="17" idx="3"/>
            <a:endCxn id="7" idx="2"/>
          </p:cNvCxnSpPr>
          <p:nvPr/>
        </p:nvCxnSpPr>
        <p:spPr>
          <a:xfrm>
            <a:off x="2381173" y="1423806"/>
            <a:ext cx="1035953" cy="644262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156FEFE1-A69B-4F0E-BFE6-165FFBD3B090}"/>
              </a:ext>
            </a:extLst>
          </p:cNvPr>
          <p:cNvSpPr txBox="1"/>
          <p:nvPr/>
        </p:nvSpPr>
        <p:spPr>
          <a:xfrm>
            <a:off x="832192" y="1265076"/>
            <a:ext cx="1548981" cy="31745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63" b="1" dirty="0"/>
              <a:t>Barre d’adresse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4CE61B2-B1DE-4FFA-9798-C775FCB24B82}"/>
              </a:ext>
            </a:extLst>
          </p:cNvPr>
          <p:cNvSpPr txBox="1"/>
          <p:nvPr/>
        </p:nvSpPr>
        <p:spPr>
          <a:xfrm>
            <a:off x="596639" y="1615307"/>
            <a:ext cx="2020086" cy="9928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63" dirty="0"/>
              <a:t>💡 Dans la </a:t>
            </a:r>
            <a:r>
              <a:rPr lang="fr-FR" sz="1463" b="1" dirty="0"/>
              <a:t>vraie vie </a:t>
            </a:r>
            <a:r>
              <a:rPr lang="fr-FR" sz="1463" dirty="0"/>
              <a:t>:</a:t>
            </a:r>
          </a:p>
          <a:p>
            <a:endParaRPr lang="fr-FR" sz="1463" dirty="0"/>
          </a:p>
          <a:p>
            <a:r>
              <a:rPr lang="fr-FR" sz="1463" dirty="0"/>
              <a:t>🏠 Adresse = </a:t>
            </a:r>
          </a:p>
          <a:p>
            <a:r>
              <a:rPr lang="fr-FR" sz="1463" dirty="0"/>
              <a:t>rue, code postale…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B6C35F3-A61F-4357-B10E-59C25246194C}"/>
              </a:ext>
            </a:extLst>
          </p:cNvPr>
          <p:cNvSpPr txBox="1"/>
          <p:nvPr/>
        </p:nvSpPr>
        <p:spPr>
          <a:xfrm>
            <a:off x="201342" y="2761806"/>
            <a:ext cx="2626879" cy="18933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63" dirty="0"/>
              <a:t>💡 </a:t>
            </a:r>
            <a:r>
              <a:rPr lang="fr-FR" sz="1463" b="1" dirty="0"/>
              <a:t>Sur internet </a:t>
            </a:r>
            <a:r>
              <a:rPr lang="fr-FR" sz="1463" dirty="0"/>
              <a:t>:</a:t>
            </a:r>
          </a:p>
          <a:p>
            <a:endParaRPr lang="fr-FR" sz="1463" dirty="0"/>
          </a:p>
          <a:p>
            <a:r>
              <a:rPr lang="fr-FR" sz="1463" dirty="0"/>
              <a:t>Chaque Page web a aussi une adresse appelée URL</a:t>
            </a:r>
          </a:p>
          <a:p>
            <a:endParaRPr lang="fr-FR" sz="1463" dirty="0"/>
          </a:p>
          <a:p>
            <a:r>
              <a:rPr lang="fr-FR" sz="1463" dirty="0"/>
              <a:t>On trouve dans l’URL le nom du site internet sur lequel on est.</a:t>
            </a:r>
          </a:p>
          <a:p>
            <a:endParaRPr lang="fr-FR" sz="1463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641944BD-3E0C-45EC-90B5-3C89FB955F04}"/>
              </a:ext>
            </a:extLst>
          </p:cNvPr>
          <p:cNvCxnSpPr>
            <a:cxnSpLocks/>
          </p:cNvCxnSpPr>
          <p:nvPr/>
        </p:nvCxnSpPr>
        <p:spPr>
          <a:xfrm flipH="1">
            <a:off x="774169" y="2643529"/>
            <a:ext cx="1481227" cy="0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>
            <a:extLst>
              <a:ext uri="{FF2B5EF4-FFF2-40B4-BE49-F238E27FC236}">
                <a16:creationId xmlns:a16="http://schemas.microsoft.com/office/drawing/2014/main" id="{FC7BD94E-37E6-4CB3-A61D-EA94071470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6" t="5592" b="14194"/>
          <a:stretch/>
        </p:blipFill>
        <p:spPr>
          <a:xfrm>
            <a:off x="7423761" y="1325747"/>
            <a:ext cx="1689113" cy="4469682"/>
          </a:xfrm>
          <a:prstGeom prst="rect">
            <a:avLst/>
          </a:prstGeom>
        </p:spPr>
      </p:pic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BA385CD-A998-4B3F-8412-D5C9D68ADD4B}"/>
              </a:ext>
            </a:extLst>
          </p:cNvPr>
          <p:cNvCxnSpPr>
            <a:cxnSpLocks/>
          </p:cNvCxnSpPr>
          <p:nvPr/>
        </p:nvCxnSpPr>
        <p:spPr>
          <a:xfrm flipV="1">
            <a:off x="6869044" y="1775776"/>
            <a:ext cx="554717" cy="17308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8DD10EFA-7335-4A13-95D2-8B1FDC243807}"/>
              </a:ext>
            </a:extLst>
          </p:cNvPr>
          <p:cNvSpPr txBox="1"/>
          <p:nvPr/>
        </p:nvSpPr>
        <p:spPr>
          <a:xfrm>
            <a:off x="3778235" y="1890761"/>
            <a:ext cx="1711959" cy="317459"/>
          </a:xfrm>
          <a:prstGeom prst="rect">
            <a:avLst/>
          </a:prstGeom>
          <a:solidFill>
            <a:srgbClr val="ECEDF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463" b="1" dirty="0"/>
              <a:t>www.google.fr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34F52B4C-147E-483A-AC40-7273AC2AB2A2}"/>
              </a:ext>
            </a:extLst>
          </p:cNvPr>
          <p:cNvSpPr/>
          <p:nvPr/>
        </p:nvSpPr>
        <p:spPr>
          <a:xfrm>
            <a:off x="7659314" y="1252842"/>
            <a:ext cx="429349" cy="39766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31D33AF-2EF6-42DC-938F-0E84B7DD9C07}"/>
              </a:ext>
            </a:extLst>
          </p:cNvPr>
          <p:cNvSpPr txBox="1"/>
          <p:nvPr/>
        </p:nvSpPr>
        <p:spPr>
          <a:xfrm>
            <a:off x="7953543" y="694035"/>
            <a:ext cx="1548981" cy="54258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63" b="1" dirty="0"/>
              <a:t>Ajoute la page aux Favoris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F970CB81-62C9-4BDC-9BA6-056400DA35A8}"/>
              </a:ext>
            </a:extLst>
          </p:cNvPr>
          <p:cNvSpPr/>
          <p:nvPr/>
        </p:nvSpPr>
        <p:spPr>
          <a:xfrm>
            <a:off x="7444639" y="4456315"/>
            <a:ext cx="1668235" cy="39766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860DE0-D39C-7AED-BE79-1C241E2D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- 4/10 navigation internet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C91D13-8203-A610-7C9E-60530B20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13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634D067F-E8E7-4F2D-B2E7-612DD600E55F}"/>
              </a:ext>
            </a:extLst>
          </p:cNvPr>
          <p:cNvSpPr/>
          <p:nvPr/>
        </p:nvSpPr>
        <p:spPr>
          <a:xfrm>
            <a:off x="1951711" y="772472"/>
            <a:ext cx="6002578" cy="2139203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>
                <a:solidFill>
                  <a:schemeClr val="tx1"/>
                </a:solidFill>
              </a:rPr>
              <a:t>« Un </a:t>
            </a:r>
            <a:r>
              <a:rPr lang="fr-FR" sz="1463" b="1" dirty="0">
                <a:solidFill>
                  <a:srgbClr val="92D050"/>
                </a:solidFill>
              </a:rPr>
              <a:t>moteur de recherche</a:t>
            </a:r>
            <a:r>
              <a:rPr lang="fr-FR" sz="1463" dirty="0">
                <a:solidFill>
                  <a:srgbClr val="92D050"/>
                </a:solidFill>
              </a:rPr>
              <a:t> </a:t>
            </a:r>
            <a:r>
              <a:rPr lang="fr-FR" sz="1463" dirty="0">
                <a:solidFill>
                  <a:schemeClr val="tx1"/>
                </a:solidFill>
              </a:rPr>
              <a:t>est une </a:t>
            </a:r>
            <a:r>
              <a:rPr lang="fr-FR" sz="1463" dirty="0">
                <a:solidFill>
                  <a:schemeClr val="tx1"/>
                </a:solidFill>
                <a:hlinkClick r:id="rId3" tooltip="Application we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 web</a:t>
            </a:r>
            <a:r>
              <a:rPr lang="fr-FR" sz="1463" dirty="0">
                <a:solidFill>
                  <a:schemeClr val="tx1"/>
                </a:solidFill>
              </a:rPr>
              <a:t> permettant à un utilisateur d'effectuer une </a:t>
            </a:r>
            <a:r>
              <a:rPr lang="fr-FR" sz="1463" b="1" dirty="0">
                <a:solidFill>
                  <a:srgbClr val="92D050"/>
                </a:solidFill>
              </a:rPr>
              <a:t>recherche en ligne</a:t>
            </a:r>
            <a:r>
              <a:rPr lang="fr-FR" sz="1463" b="1" dirty="0">
                <a:solidFill>
                  <a:schemeClr val="tx1"/>
                </a:solidFill>
              </a:rPr>
              <a:t>, </a:t>
            </a:r>
            <a:r>
              <a:rPr lang="fr-FR" sz="1463" dirty="0">
                <a:solidFill>
                  <a:schemeClr val="tx1"/>
                </a:solidFill>
              </a:rPr>
              <a:t>c'est-à-dire de trouver des ressources à partir d'une requête composée de termes »*</a:t>
            </a:r>
          </a:p>
          <a:p>
            <a:pPr algn="ctr"/>
            <a:endParaRPr lang="fr-FR" sz="1463" dirty="0">
              <a:solidFill>
                <a:schemeClr val="tx1"/>
              </a:solidFill>
            </a:endParaRPr>
          </a:p>
          <a:p>
            <a:pPr algn="r"/>
            <a:endParaRPr lang="fr-FR" sz="1463" dirty="0">
              <a:solidFill>
                <a:schemeClr val="tx1"/>
              </a:solidFill>
            </a:endParaRPr>
          </a:p>
          <a:p>
            <a:pPr algn="r"/>
            <a:endParaRPr lang="fr-FR" sz="1463" dirty="0">
              <a:solidFill>
                <a:schemeClr val="tx1"/>
              </a:solidFill>
            </a:endParaRPr>
          </a:p>
          <a:p>
            <a:pPr algn="r"/>
            <a:r>
              <a:rPr lang="fr-FR" sz="1463" dirty="0">
                <a:solidFill>
                  <a:schemeClr val="tx1"/>
                </a:solidFill>
              </a:rPr>
              <a:t>* Source : https://fr.wikipedia.org/wiki/Moteur_de_recherche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33" y="-271656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/>
              <a:t>🔍 Les</a:t>
            </a:r>
            <a:r>
              <a:rPr lang="fr-FR" sz="2000" b="1" dirty="0">
                <a:solidFill>
                  <a:srgbClr val="00B0F0"/>
                </a:solidFill>
              </a:rPr>
              <a:t> </a:t>
            </a:r>
            <a:r>
              <a:rPr lang="fr-FR" sz="2000" b="1" dirty="0">
                <a:solidFill>
                  <a:srgbClr val="92D050"/>
                </a:solidFill>
              </a:rPr>
              <a:t>Moteurs de recherche</a:t>
            </a:r>
            <a:endParaRPr lang="fr-FR" sz="2000" dirty="0">
              <a:solidFill>
                <a:srgbClr val="92D05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75842" y="573584"/>
            <a:ext cx="8543925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C7F87-2855-4074-B854-E3FDD3BBCEE4}"/>
              </a:ext>
            </a:extLst>
          </p:cNvPr>
          <p:cNvSpPr/>
          <p:nvPr/>
        </p:nvSpPr>
        <p:spPr>
          <a:xfrm>
            <a:off x="856456" y="5657850"/>
            <a:ext cx="8003480" cy="14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5A0A86-A724-52D2-35E3-6661EF16E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- 4/10 navigation internet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C53F4C-D99E-6AE2-F2C1-8051CCF3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606EFAD-9B78-61AA-95AE-64A9AF3B22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4"/>
          <a:stretch/>
        </p:blipFill>
        <p:spPr>
          <a:xfrm>
            <a:off x="2392929" y="3283647"/>
            <a:ext cx="4930532" cy="263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8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76380" y="635542"/>
            <a:ext cx="8543925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676381" y="-221841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50" b="1" dirty="0"/>
              <a:t>🔍 Comment interpréter les </a:t>
            </a:r>
            <a:r>
              <a:rPr lang="fr-FR" sz="3250" b="1" dirty="0">
                <a:solidFill>
                  <a:srgbClr val="92D050"/>
                </a:solidFill>
              </a:rPr>
              <a:t>résultats</a:t>
            </a:r>
            <a:r>
              <a:rPr lang="fr-FR" sz="3250" b="1" dirty="0">
                <a:solidFill>
                  <a:srgbClr val="00B0F0"/>
                </a:solidFill>
              </a:rPr>
              <a:t> </a:t>
            </a:r>
            <a:r>
              <a:rPr lang="fr-FR" sz="3250" b="1" dirty="0"/>
              <a:t>?</a:t>
            </a:r>
            <a:endParaRPr lang="fr-FR" sz="325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EB3CF41-BA88-4165-BEF4-D391DFDC6C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1" b="61243"/>
          <a:stretch/>
        </p:blipFill>
        <p:spPr>
          <a:xfrm>
            <a:off x="4686765" y="797767"/>
            <a:ext cx="3409040" cy="2382237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53FC409-2914-465A-A477-EDAA9EE56642}"/>
              </a:ext>
            </a:extLst>
          </p:cNvPr>
          <p:cNvSpPr txBox="1"/>
          <p:nvPr/>
        </p:nvSpPr>
        <p:spPr>
          <a:xfrm>
            <a:off x="2937736" y="2212992"/>
            <a:ext cx="1423988" cy="31745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63" dirty="0"/>
              <a:t>Adresse du site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E2779B8-EFE2-4303-BDBD-67EBD6A17631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4361724" y="2363032"/>
            <a:ext cx="445313" cy="869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1B1C12A5-7089-40AF-90D7-01207D4CA597}"/>
              </a:ext>
            </a:extLst>
          </p:cNvPr>
          <p:cNvSpPr txBox="1"/>
          <p:nvPr/>
        </p:nvSpPr>
        <p:spPr>
          <a:xfrm>
            <a:off x="2817463" y="3084057"/>
            <a:ext cx="1423988" cy="31745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63" dirty="0"/>
              <a:t>Description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EA752C0-FA3F-4058-818C-780E72023919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4241451" y="3034199"/>
            <a:ext cx="521097" cy="208588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C10E7942-F3E4-482A-8D85-5FEBB094F98B}"/>
              </a:ext>
            </a:extLst>
          </p:cNvPr>
          <p:cNvSpPr txBox="1"/>
          <p:nvPr/>
        </p:nvSpPr>
        <p:spPr>
          <a:xfrm>
            <a:off x="3546543" y="2600550"/>
            <a:ext cx="619125" cy="31745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63" dirty="0"/>
              <a:t>Titre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E5810A8-A377-47E8-8F9D-7DD69F7B89A4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4165668" y="2696497"/>
            <a:ext cx="641369" cy="6278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7390FC3A-24DA-4A56-91B6-A3D158E46A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2" b="14769"/>
          <a:stretch/>
        </p:blipFill>
        <p:spPr>
          <a:xfrm>
            <a:off x="166990" y="789175"/>
            <a:ext cx="2349702" cy="3538608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5752ECB-113C-82A0-4CE9-F95809AE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- 4/10 navigation internet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C45BEB-80DA-32E0-E2EF-D2EBB0B3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362CF0-3CC7-B648-688A-E57BBD9397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6858" b="70575"/>
          <a:stretch/>
        </p:blipFill>
        <p:spPr>
          <a:xfrm>
            <a:off x="4441476" y="3242787"/>
            <a:ext cx="3343275" cy="851928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69964565-356C-734A-1E55-32135E9DE112}"/>
              </a:ext>
            </a:extLst>
          </p:cNvPr>
          <p:cNvSpPr/>
          <p:nvPr/>
        </p:nvSpPr>
        <p:spPr>
          <a:xfrm>
            <a:off x="5737948" y="3743113"/>
            <a:ext cx="411122" cy="154949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9BDE9B1-5106-2D5F-FDEA-AAE5251BDB2B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5487918" y="3820588"/>
            <a:ext cx="250030" cy="53805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11">
            <a:extLst>
              <a:ext uri="{FF2B5EF4-FFF2-40B4-BE49-F238E27FC236}">
                <a16:creationId xmlns:a16="http://schemas.microsoft.com/office/drawing/2014/main" id="{8CB5F06B-8EDA-BCDD-2C4E-E37E93D05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52" y="4415292"/>
            <a:ext cx="6224586" cy="2003844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400" dirty="0"/>
              <a:t>💡 La bonne méthode pour faire une recherche</a:t>
            </a:r>
          </a:p>
          <a:p>
            <a:pPr marL="0" indent="0">
              <a:buNone/>
            </a:pPr>
            <a:endParaRPr lang="fr-FR" sz="1400" dirty="0"/>
          </a:p>
          <a:p>
            <a:pPr marL="0" indent="0" algn="ctr">
              <a:buNone/>
            </a:pPr>
            <a:r>
              <a:rPr lang="fr-FR" sz="1400" dirty="0"/>
              <a:t>	👉 Choisir les bons mots-clés : informations essentielles </a:t>
            </a:r>
            <a:r>
              <a:rPr lang="fr-FR" sz="1400" b="1" dirty="0">
                <a:solidFill>
                  <a:srgbClr val="92D050"/>
                </a:solidFill>
              </a:rPr>
              <a:t>uniquement</a:t>
            </a:r>
          </a:p>
          <a:p>
            <a:pPr marL="0" indent="0" algn="ctr">
              <a:buNone/>
            </a:pPr>
            <a:r>
              <a:rPr lang="fr-FR" sz="1400" dirty="0"/>
              <a:t>👉 Sélectionner son résultat : les premiers sont souvent ceux qui correspondent le mieux à notre recherche.</a:t>
            </a:r>
          </a:p>
          <a:p>
            <a:pPr marL="0" indent="0" algn="ctr">
              <a:buNone/>
            </a:pPr>
            <a:r>
              <a:rPr lang="fr-FR" sz="1400" dirty="0"/>
              <a:t>❗ Certains des tous premiers sont souvent des </a:t>
            </a:r>
            <a:r>
              <a:rPr lang="fr-FR" sz="1400" dirty="0">
                <a:solidFill>
                  <a:srgbClr val="92D050"/>
                </a:solidFill>
              </a:rPr>
              <a:t>publicités</a:t>
            </a:r>
            <a:r>
              <a:rPr lang="fr-FR" sz="1400" dirty="0"/>
              <a:t> =&gt; définir ce que propose le site (nom du site, adresse, description de contenu)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2548102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-275057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 ⚡ Et la sécurité dans tout ça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18778" y="590244"/>
            <a:ext cx="8543925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108AC9FD-4CF3-4332-B4AC-2317C9358C45}"/>
              </a:ext>
            </a:extLst>
          </p:cNvPr>
          <p:cNvSpPr txBox="1"/>
          <p:nvPr/>
        </p:nvSpPr>
        <p:spPr>
          <a:xfrm rot="21192184">
            <a:off x="658742" y="199651"/>
            <a:ext cx="2377578" cy="5425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19914" algn="ctr"/>
            <a:r>
              <a:rPr lang="fr-FR" sz="1463" b="1" dirty="0">
                <a:solidFill>
                  <a:srgbClr val="000000"/>
                </a:solidFill>
                <a:latin typeface="Segoe UI" panose="020B0502040204020203" pitchFamily="34" charset="0"/>
              </a:rPr>
              <a:t>👍 Les bons réflexes à </a:t>
            </a:r>
          </a:p>
          <a:p>
            <a:pPr marR="19914" algn="ctr"/>
            <a:r>
              <a:rPr lang="fr-FR" sz="1463" b="1" dirty="0">
                <a:solidFill>
                  <a:srgbClr val="000000"/>
                </a:solidFill>
                <a:latin typeface="Segoe UI" panose="020B0502040204020203" pitchFamily="34" charset="0"/>
              </a:rPr>
              <a:t>adopter sur internet</a:t>
            </a:r>
            <a:endParaRPr lang="fr-FR" sz="1463" b="1" dirty="0"/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DB217FA9-0362-4B9D-9F60-F91B380F9621}"/>
              </a:ext>
            </a:extLst>
          </p:cNvPr>
          <p:cNvGrpSpPr/>
          <p:nvPr/>
        </p:nvGrpSpPr>
        <p:grpSpPr>
          <a:xfrm>
            <a:off x="0" y="1096525"/>
            <a:ext cx="8605051" cy="1897857"/>
            <a:chOff x="-11230" y="2060265"/>
            <a:chExt cx="10590832" cy="2593203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14D1C62-69C7-46DE-8FB0-D804687C9C58}"/>
                </a:ext>
              </a:extLst>
            </p:cNvPr>
            <p:cNvSpPr txBox="1"/>
            <p:nvPr/>
          </p:nvSpPr>
          <p:spPr>
            <a:xfrm>
              <a:off x="-11230" y="2060265"/>
              <a:ext cx="6630313" cy="433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19914" algn="ctr"/>
              <a:r>
                <a:rPr lang="fr-FR" sz="1463" dirty="0">
                  <a:solidFill>
                    <a:srgbClr val="000000"/>
                  </a:solidFill>
                  <a:latin typeface="Segoe UI" panose="020B0502040204020203" pitchFamily="34" charset="0"/>
                </a:rPr>
                <a:t>1/ </a:t>
              </a:r>
              <a:r>
                <a:rPr lang="fr-FR" sz="1400" dirty="0">
                  <a:solidFill>
                    <a:srgbClr val="000000"/>
                  </a:solidFill>
                  <a:latin typeface="Segoe UI" panose="020B0502040204020203" pitchFamily="34" charset="0"/>
                </a:rPr>
                <a:t>Reconnaître</a:t>
              </a:r>
              <a:r>
                <a:rPr lang="fr-FR" sz="1463" dirty="0">
                  <a:solidFill>
                    <a:srgbClr val="000000"/>
                  </a:solidFill>
                  <a:latin typeface="Segoe UI" panose="020B0502040204020203" pitchFamily="34" charset="0"/>
                </a:rPr>
                <a:t> les </a:t>
              </a:r>
              <a:r>
                <a:rPr lang="fr-FR" sz="1463" b="1" dirty="0">
                  <a:solidFill>
                    <a:srgbClr val="92D050"/>
                  </a:solidFill>
                  <a:latin typeface="Segoe UI" panose="020B0502040204020203" pitchFamily="34" charset="0"/>
                </a:rPr>
                <a:t>sites fiables</a:t>
              </a:r>
              <a:endParaRPr lang="fr-FR" sz="1463" b="1" dirty="0">
                <a:solidFill>
                  <a:srgbClr val="92D050"/>
                </a:solidFill>
              </a:endParaRP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08776A3C-5AFC-4442-8D28-F599EFC826F0}"/>
                </a:ext>
              </a:extLst>
            </p:cNvPr>
            <p:cNvGrpSpPr/>
            <p:nvPr/>
          </p:nvGrpSpPr>
          <p:grpSpPr>
            <a:xfrm>
              <a:off x="171303" y="2968507"/>
              <a:ext cx="10408299" cy="1684961"/>
              <a:chOff x="184003" y="3697420"/>
              <a:chExt cx="10408299" cy="1684961"/>
            </a:xfrm>
          </p:grpSpPr>
          <p:grpSp>
            <p:nvGrpSpPr>
              <p:cNvPr id="32" name="Groupe 31">
                <a:extLst>
                  <a:ext uri="{FF2B5EF4-FFF2-40B4-BE49-F238E27FC236}">
                    <a16:creationId xmlns:a16="http://schemas.microsoft.com/office/drawing/2014/main" id="{C3CD864D-3DC2-486C-9B01-CBF4DE8BDBCB}"/>
                  </a:ext>
                </a:extLst>
              </p:cNvPr>
              <p:cNvGrpSpPr/>
              <p:nvPr/>
            </p:nvGrpSpPr>
            <p:grpSpPr>
              <a:xfrm>
                <a:off x="184003" y="3754452"/>
                <a:ext cx="10408299" cy="1627929"/>
                <a:chOff x="1" y="3220861"/>
                <a:chExt cx="10624274" cy="1745419"/>
              </a:xfrm>
            </p:grpSpPr>
            <p:pic>
              <p:nvPicPr>
                <p:cNvPr id="33" name="Image 32">
                  <a:extLst>
                    <a:ext uri="{FF2B5EF4-FFF2-40B4-BE49-F238E27FC236}">
                      <a16:creationId xmlns:a16="http://schemas.microsoft.com/office/drawing/2014/main" id="{01881291-2B58-4B3C-A395-9835AC9B82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" r="74262" b="-6231"/>
                <a:stretch/>
              </p:blipFill>
              <p:spPr>
                <a:xfrm>
                  <a:off x="1" y="3220861"/>
                  <a:ext cx="6047638" cy="1219194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7CDC1E9-D1BE-4FF3-BBCB-7AFC33CE17F9}"/>
                    </a:ext>
                  </a:extLst>
                </p:cNvPr>
                <p:cNvSpPr/>
                <p:nvPr/>
              </p:nvSpPr>
              <p:spPr>
                <a:xfrm>
                  <a:off x="4038600" y="4360818"/>
                  <a:ext cx="6585675" cy="6054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63"/>
                </a:p>
              </p:txBody>
            </p:sp>
          </p:grp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1EC5A49-26B7-4CDA-A8EF-483F4F2A2A66}"/>
                  </a:ext>
                </a:extLst>
              </p:cNvPr>
              <p:cNvSpPr/>
              <p:nvPr/>
            </p:nvSpPr>
            <p:spPr>
              <a:xfrm>
                <a:off x="1991791" y="4088668"/>
                <a:ext cx="471989" cy="398527"/>
              </a:xfrm>
              <a:prstGeom prst="ellipse">
                <a:avLst/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63"/>
              </a:p>
            </p:txBody>
          </p:sp>
          <p:cxnSp>
            <p:nvCxnSpPr>
              <p:cNvPr id="24" name="Connecteur droit avec flèche 23">
                <a:extLst>
                  <a:ext uri="{FF2B5EF4-FFF2-40B4-BE49-F238E27FC236}">
                    <a16:creationId xmlns:a16="http://schemas.microsoft.com/office/drawing/2014/main" id="{B3987780-A2A6-47A3-8D49-F6E9A37B787B}"/>
                  </a:ext>
                </a:extLst>
              </p:cNvPr>
              <p:cNvCxnSpPr>
                <a:cxnSpLocks/>
                <a:endCxn id="37" idx="2"/>
              </p:cNvCxnSpPr>
              <p:nvPr/>
            </p:nvCxnSpPr>
            <p:spPr>
              <a:xfrm flipH="1" flipV="1">
                <a:off x="1832920" y="3697420"/>
                <a:ext cx="389580" cy="381268"/>
              </a:xfrm>
              <a:prstGeom prst="straightConnector1">
                <a:avLst/>
              </a:prstGeom>
              <a:ln w="127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C7CEF73A-07D6-470E-ABCC-D8BA806DAF77}"/>
                  </a:ext>
                </a:extLst>
              </p:cNvPr>
              <p:cNvSpPr txBox="1"/>
              <p:nvPr/>
            </p:nvSpPr>
            <p:spPr>
              <a:xfrm>
                <a:off x="2000337" y="4123784"/>
                <a:ext cx="5407972" cy="4337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463" dirty="0"/>
                  <a:t>🔒    https://ants.gouv.fr</a:t>
                </a:r>
              </a:p>
            </p:txBody>
          </p:sp>
        </p:grp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91B0D02C-B95F-41B0-9E35-DB58B9C75125}"/>
                </a:ext>
              </a:extLst>
            </p:cNvPr>
            <p:cNvSpPr/>
            <p:nvPr/>
          </p:nvSpPr>
          <p:spPr>
            <a:xfrm>
              <a:off x="2459626" y="3400790"/>
              <a:ext cx="712471" cy="398527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BCD7B5C-38EE-4EFA-901B-A7AC1EE2A3F9}"/>
                </a:ext>
              </a:extLst>
            </p:cNvPr>
            <p:cNvSpPr/>
            <p:nvPr/>
          </p:nvSpPr>
          <p:spPr>
            <a:xfrm>
              <a:off x="3682364" y="3394870"/>
              <a:ext cx="712471" cy="398527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54CEE419-E7EE-456C-A46A-F45E7428BB9D}"/>
                </a:ext>
              </a:extLst>
            </p:cNvPr>
            <p:cNvSpPr txBox="1"/>
            <p:nvPr/>
          </p:nvSpPr>
          <p:spPr>
            <a:xfrm>
              <a:off x="1139373" y="2534735"/>
              <a:ext cx="1361692" cy="43377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63" dirty="0"/>
                <a:t>Le </a:t>
              </a:r>
              <a:r>
                <a:rPr lang="fr-FR" sz="1463" b="1" dirty="0"/>
                <a:t>cadenas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8B7E5DDD-9837-4361-8149-16B8606E3627}"/>
                </a:ext>
              </a:extLst>
            </p:cNvPr>
            <p:cNvSpPr txBox="1"/>
            <p:nvPr/>
          </p:nvSpPr>
          <p:spPr>
            <a:xfrm>
              <a:off x="2676907" y="2528149"/>
              <a:ext cx="1584695" cy="43377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63" dirty="0"/>
                <a:t>Le « </a:t>
              </a:r>
              <a:r>
                <a:rPr lang="fr-FR" sz="1463" b="1" dirty="0"/>
                <a:t>https:// </a:t>
              </a:r>
              <a:r>
                <a:rPr lang="fr-FR" sz="1463" dirty="0"/>
                <a:t>»</a:t>
              </a:r>
            </a:p>
          </p:txBody>
        </p:sp>
        <p:cxnSp>
          <p:nvCxnSpPr>
            <p:cNvPr id="51" name="Connecteur droit avec flèche 50">
              <a:extLst>
                <a:ext uri="{FF2B5EF4-FFF2-40B4-BE49-F238E27FC236}">
                  <a16:creationId xmlns:a16="http://schemas.microsoft.com/office/drawing/2014/main" id="{02A519B3-4FC1-41B1-AA3B-60ABCA6C5CE2}"/>
                </a:ext>
              </a:extLst>
            </p:cNvPr>
            <p:cNvCxnSpPr>
              <a:cxnSpLocks/>
              <a:stCxn id="35" idx="7"/>
              <a:endCxn id="50" idx="2"/>
            </p:cNvCxnSpPr>
            <p:nvPr/>
          </p:nvCxnSpPr>
          <p:spPr>
            <a:xfrm flipV="1">
              <a:off x="3067759" y="2961921"/>
              <a:ext cx="401497" cy="497232"/>
            </a:xfrm>
            <a:prstGeom prst="straightConnector1">
              <a:avLst/>
            </a:prstGeom>
            <a:ln w="127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1F969353-F254-44F7-8E10-E9AC16F27AD9}"/>
                </a:ext>
              </a:extLst>
            </p:cNvPr>
            <p:cNvSpPr txBox="1"/>
            <p:nvPr/>
          </p:nvSpPr>
          <p:spPr>
            <a:xfrm>
              <a:off x="4511305" y="2523542"/>
              <a:ext cx="1584695" cy="43377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63" dirty="0"/>
                <a:t>Le « </a:t>
              </a:r>
              <a:r>
                <a:rPr lang="fr-FR" sz="1463" b="1" dirty="0"/>
                <a:t>.gouv.fr </a:t>
              </a:r>
              <a:r>
                <a:rPr lang="fr-FR" sz="1463" dirty="0"/>
                <a:t>»</a:t>
              </a:r>
            </a:p>
          </p:txBody>
        </p:sp>
        <p:cxnSp>
          <p:nvCxnSpPr>
            <p:cNvPr id="55" name="Connecteur droit avec flèche 54">
              <a:extLst>
                <a:ext uri="{FF2B5EF4-FFF2-40B4-BE49-F238E27FC236}">
                  <a16:creationId xmlns:a16="http://schemas.microsoft.com/office/drawing/2014/main" id="{ED6A3CFE-ADFF-4FBB-9902-F1830A0ECB3A}"/>
                </a:ext>
              </a:extLst>
            </p:cNvPr>
            <p:cNvCxnSpPr>
              <a:cxnSpLocks/>
              <a:stCxn id="36" idx="7"/>
              <a:endCxn id="54" idx="2"/>
            </p:cNvCxnSpPr>
            <p:nvPr/>
          </p:nvCxnSpPr>
          <p:spPr>
            <a:xfrm flipV="1">
              <a:off x="4290497" y="2957313"/>
              <a:ext cx="1013156" cy="495920"/>
            </a:xfrm>
            <a:prstGeom prst="straightConnector1">
              <a:avLst/>
            </a:prstGeom>
            <a:ln w="127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ZoneTexte 60">
            <a:extLst>
              <a:ext uri="{FF2B5EF4-FFF2-40B4-BE49-F238E27FC236}">
                <a16:creationId xmlns:a16="http://schemas.microsoft.com/office/drawing/2014/main" id="{05A614F8-1865-44FF-A8F4-95A1E84A0032}"/>
              </a:ext>
            </a:extLst>
          </p:cNvPr>
          <p:cNvSpPr txBox="1"/>
          <p:nvPr/>
        </p:nvSpPr>
        <p:spPr>
          <a:xfrm>
            <a:off x="112496" y="2994382"/>
            <a:ext cx="457311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9914" algn="ctr"/>
            <a:r>
              <a:rPr lang="fr-FR" sz="1400" dirty="0">
                <a:solidFill>
                  <a:srgbClr val="000000"/>
                </a:solidFill>
                <a:latin typeface="Segoe UI" panose="020B0502040204020203" pitchFamily="34" charset="0"/>
              </a:rPr>
              <a:t>2/ Créer des </a:t>
            </a:r>
            <a:r>
              <a:rPr lang="fr-FR" sz="1400" b="1" dirty="0">
                <a:solidFill>
                  <a:srgbClr val="92D050"/>
                </a:solidFill>
                <a:latin typeface="Segoe UI" panose="020B0502040204020203" pitchFamily="34" charset="0"/>
              </a:rPr>
              <a:t>mots de passe sécurisés</a:t>
            </a:r>
          </a:p>
          <a:p>
            <a:pPr marR="19914" algn="ctr"/>
            <a:endParaRPr lang="fr-FR" sz="1400" b="1" dirty="0">
              <a:solidFill>
                <a:srgbClr val="FFC000"/>
              </a:solidFill>
              <a:latin typeface="Segoe UI" panose="020B0502040204020203" pitchFamily="34" charset="0"/>
            </a:endParaRPr>
          </a:p>
          <a:p>
            <a:pPr algn="l"/>
            <a:r>
              <a:rPr lang="fr-FR" sz="1400" dirty="0">
                <a:latin typeface="Segoe UI" panose="020B0502040204020203" pitchFamily="34" charset="0"/>
                <a:cs typeface="Segoe UI" panose="020B0502040204020203" pitchFamily="34" charset="0"/>
              </a:rPr>
              <a:t>Un mot de passe sécurisé est un mot de passe long, composé de chiffres, lettres minuscules et majuscules et caractères spéciaux, difficiles à deviner par d’autres.</a:t>
            </a:r>
            <a:endParaRPr lang="fr-FR" sz="1400" b="1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2E639D74-77D2-4412-BF40-BAFA2EFD1D7B}"/>
              </a:ext>
            </a:extLst>
          </p:cNvPr>
          <p:cNvSpPr txBox="1"/>
          <p:nvPr/>
        </p:nvSpPr>
        <p:spPr>
          <a:xfrm>
            <a:off x="-1816501" y="4728160"/>
            <a:ext cx="8268445" cy="542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9914" algn="ctr"/>
            <a:r>
              <a:rPr lang="fr-FR" sz="1400" dirty="0">
                <a:solidFill>
                  <a:srgbClr val="000000"/>
                </a:solidFill>
                <a:latin typeface="Segoe UI" panose="020B0502040204020203" pitchFamily="34" charset="0"/>
              </a:rPr>
              <a:t>3/ Se </a:t>
            </a:r>
            <a:r>
              <a:rPr lang="fr-FR" sz="1400" b="1" dirty="0">
                <a:solidFill>
                  <a:srgbClr val="92D050"/>
                </a:solidFill>
                <a:latin typeface="Segoe UI" panose="020B0502040204020203" pitchFamily="34" charset="0"/>
              </a:rPr>
              <a:t>déconnecter</a:t>
            </a:r>
            <a:r>
              <a:rPr lang="fr-FR" sz="1400" b="1" dirty="0">
                <a:solidFill>
                  <a:srgbClr val="FFC000"/>
                </a:solidFill>
                <a:latin typeface="Segoe UI" panose="020B0502040204020203" pitchFamily="34" charset="0"/>
              </a:rPr>
              <a:t> </a:t>
            </a:r>
            <a:r>
              <a:rPr lang="fr-FR" sz="1400" dirty="0">
                <a:solidFill>
                  <a:srgbClr val="000000"/>
                </a:solidFill>
                <a:latin typeface="Segoe UI" panose="020B0502040204020203" pitchFamily="34" charset="0"/>
              </a:rPr>
              <a:t>de ses comptes en ligne</a:t>
            </a:r>
            <a:endParaRPr lang="fr-FR" sz="1400" b="1" dirty="0">
              <a:solidFill>
                <a:srgbClr val="FFC000"/>
              </a:solidFill>
              <a:latin typeface="Segoe UI" panose="020B0502040204020203" pitchFamily="34" charset="0"/>
            </a:endParaRPr>
          </a:p>
          <a:p>
            <a:pPr algn="ctr"/>
            <a:r>
              <a:rPr lang="fr-FR" sz="1400" dirty="0">
                <a:latin typeface="Segoe UI" panose="020B0502040204020203" pitchFamily="34" charset="0"/>
                <a:cs typeface="Segoe UI" panose="020B0502040204020203" pitchFamily="34" charset="0"/>
              </a:rPr>
              <a:t>si on utilise un ordinateur public.</a:t>
            </a:r>
            <a:endParaRPr lang="fr-FR" sz="1400" b="1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697F88-34AD-1EAF-7E0E-B56E51C8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- 4/10 navigation internet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B4930A-90AB-1D2A-A168-3706D9989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334D3ED-5843-5FB0-64A7-7D7E2F6D568C}"/>
              </a:ext>
            </a:extLst>
          </p:cNvPr>
          <p:cNvSpPr txBox="1">
            <a:spLocks/>
          </p:cNvSpPr>
          <p:nvPr/>
        </p:nvSpPr>
        <p:spPr>
          <a:xfrm>
            <a:off x="6120288" y="753361"/>
            <a:ext cx="2830137" cy="572301"/>
          </a:xfrm>
          <a:prstGeom prst="rect">
            <a:avLst/>
          </a:prstGeom>
          <a:solidFill>
            <a:schemeClr val="bg1"/>
          </a:solidFill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950" b="1" dirty="0"/>
              <a:t> 🍪 C’est quoi un cookie ?</a:t>
            </a:r>
            <a:endParaRPr lang="fr-FR" sz="2600" b="1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F69F41B-B592-CC26-6729-DC7242A88468}"/>
              </a:ext>
            </a:extLst>
          </p:cNvPr>
          <p:cNvCxnSpPr>
            <a:cxnSpLocks/>
          </p:cNvCxnSpPr>
          <p:nvPr/>
        </p:nvCxnSpPr>
        <p:spPr>
          <a:xfrm>
            <a:off x="4983335" y="824170"/>
            <a:ext cx="0" cy="5209659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C4899A56-A25F-0FF1-007B-B2EA3ED9B7B6}"/>
              </a:ext>
            </a:extLst>
          </p:cNvPr>
          <p:cNvSpPr txBox="1"/>
          <p:nvPr/>
        </p:nvSpPr>
        <p:spPr>
          <a:xfrm>
            <a:off x="5100204" y="1490734"/>
            <a:ext cx="469324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9914"/>
            <a:r>
              <a:rPr lang="fr-FR" sz="1400" dirty="0">
                <a:solidFill>
                  <a:srgbClr val="000000"/>
                </a:solidFill>
                <a:latin typeface="Segoe UI" panose="020B0502040204020203" pitchFamily="34" charset="0"/>
              </a:rPr>
              <a:t>En ouvrant un site Internet, vous êtes </a:t>
            </a:r>
            <a:r>
              <a:rPr lang="fr-FR" sz="1400" dirty="0">
                <a:solidFill>
                  <a:srgbClr val="92D050"/>
                </a:solidFill>
                <a:latin typeface="Segoe UI" panose="020B0502040204020203" pitchFamily="34" charset="0"/>
              </a:rPr>
              <a:t>obligatoirement</a:t>
            </a:r>
            <a:r>
              <a:rPr lang="fr-FR" sz="1400" dirty="0">
                <a:solidFill>
                  <a:srgbClr val="18B1B1"/>
                </a:solidFill>
                <a:latin typeface="Segoe UI" panose="020B0502040204020203" pitchFamily="34" charset="0"/>
              </a:rPr>
              <a:t> </a:t>
            </a:r>
            <a:r>
              <a:rPr lang="fr-FR" sz="1400" dirty="0">
                <a:solidFill>
                  <a:srgbClr val="000000"/>
                </a:solidFill>
                <a:latin typeface="Segoe UI" panose="020B0502040204020203" pitchFamily="34" charset="0"/>
              </a:rPr>
              <a:t>tombés sur le message de ce type :</a:t>
            </a:r>
          </a:p>
          <a:p>
            <a:pPr marR="19914"/>
            <a:endParaRPr lang="fr-FR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19914"/>
            <a:endParaRPr lang="fr-FR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19914"/>
            <a:endParaRPr lang="fr-FR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19914"/>
            <a:endParaRPr lang="fr-FR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19914"/>
            <a:endParaRPr lang="fr-FR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4769" algn="just"/>
            <a:endParaRPr lang="fr-FR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4769" algn="just"/>
            <a:r>
              <a:rPr lang="fr-FR" sz="1400" dirty="0">
                <a:solidFill>
                  <a:srgbClr val="000000"/>
                </a:solidFill>
                <a:latin typeface="Segoe UI" panose="020B0502040204020203" pitchFamily="34" charset="0"/>
              </a:rPr>
              <a:t>❓ C’est ce qu’on appelle un </a:t>
            </a:r>
            <a:r>
              <a:rPr lang="fr-FR" sz="1400" dirty="0">
                <a:solidFill>
                  <a:srgbClr val="92D050"/>
                </a:solidFill>
                <a:latin typeface="Segoe UI" panose="020B0502040204020203" pitchFamily="34" charset="0"/>
              </a:rPr>
              <a:t>cookie informatique </a:t>
            </a:r>
            <a:r>
              <a:rPr lang="fr-FR" sz="1400" dirty="0">
                <a:solidFill>
                  <a:srgbClr val="000000"/>
                </a:solidFill>
                <a:latin typeface="Segoe UI" panose="020B0502040204020203" pitchFamily="34" charset="0"/>
              </a:rPr>
              <a:t>: un fichier que les sites internet que vous visitez enregistrent sur votre ordinateur.</a:t>
            </a:r>
          </a:p>
          <a:p>
            <a:pPr marR="4769" algn="just"/>
            <a:endParaRPr lang="fr-FR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6516" algn="just"/>
            <a:r>
              <a:rPr lang="fr-FR" sz="1400" dirty="0">
                <a:solidFill>
                  <a:srgbClr val="000000"/>
                </a:solidFill>
                <a:latin typeface="Segoe UI" panose="020B0502040204020203" pitchFamily="34" charset="0"/>
              </a:rPr>
              <a:t>👉 Il contient des </a:t>
            </a:r>
            <a:r>
              <a:rPr lang="fr-FR" sz="1400" dirty="0">
                <a:solidFill>
                  <a:srgbClr val="92D050"/>
                </a:solidFill>
                <a:latin typeface="Segoe UI" panose="020B0502040204020203" pitchFamily="34" charset="0"/>
              </a:rPr>
              <a:t>informations sur vous </a:t>
            </a:r>
            <a:r>
              <a:rPr lang="fr-FR" sz="1400" dirty="0">
                <a:solidFill>
                  <a:srgbClr val="000000"/>
                </a:solidFill>
                <a:latin typeface="Segoe UI" panose="020B0502040204020203" pitchFamily="34" charset="0"/>
              </a:rPr>
              <a:t>pour vous permettre de naviguer plus facilement sur ces sites.</a:t>
            </a:r>
          </a:p>
          <a:p>
            <a:pPr marR="6516" algn="just"/>
            <a:endParaRPr lang="fr-FR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4769" algn="just"/>
            <a:r>
              <a:rPr lang="fr-FR" sz="1400" dirty="0">
                <a:solidFill>
                  <a:srgbClr val="000000"/>
                </a:solidFill>
                <a:latin typeface="Segoe UI" panose="020B0502040204020203" pitchFamily="34" charset="0"/>
              </a:rPr>
              <a:t>👉 Certains cookies sont </a:t>
            </a:r>
            <a:r>
              <a:rPr lang="fr-FR" sz="1400" dirty="0">
                <a:solidFill>
                  <a:srgbClr val="92D050"/>
                </a:solidFill>
                <a:latin typeface="Segoe UI" panose="020B0502040204020203" pitchFamily="34" charset="0"/>
              </a:rPr>
              <a:t>nécessaires</a:t>
            </a:r>
            <a:r>
              <a:rPr lang="fr-FR" sz="1400" dirty="0">
                <a:solidFill>
                  <a:srgbClr val="FFC000"/>
                </a:solidFill>
                <a:latin typeface="Segoe UI" panose="020B0502040204020203" pitchFamily="34" charset="0"/>
              </a:rPr>
              <a:t> </a:t>
            </a:r>
            <a:r>
              <a:rPr lang="fr-FR" sz="1400" dirty="0">
                <a:solidFill>
                  <a:srgbClr val="000000"/>
                </a:solidFill>
                <a:latin typeface="Segoe UI" panose="020B0502040204020203" pitchFamily="34" charset="0"/>
              </a:rPr>
              <a:t>pour qu’un site internet fonctionne bien (pour se souvenir de la langue que vous utilisez, par exemple).</a:t>
            </a:r>
          </a:p>
          <a:p>
            <a:pPr marR="4769" algn="just"/>
            <a:endParaRPr lang="fr-FR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4769" algn="just"/>
            <a:r>
              <a:rPr lang="fr-FR" sz="1400" dirty="0">
                <a:solidFill>
                  <a:srgbClr val="000000"/>
                </a:solidFill>
                <a:latin typeface="Segoe UI" panose="020B0502040204020203" pitchFamily="34" charset="0"/>
              </a:rPr>
              <a:t>❗ Mais d'autres cookies enregistrent </a:t>
            </a:r>
            <a:r>
              <a:rPr lang="fr-FR" sz="1400" dirty="0">
                <a:solidFill>
                  <a:srgbClr val="92D050"/>
                </a:solidFill>
                <a:latin typeface="Segoe UI" panose="020B0502040204020203" pitchFamily="34" charset="0"/>
              </a:rPr>
              <a:t>tout ce que vous faites </a:t>
            </a:r>
            <a:r>
              <a:rPr lang="fr-FR" sz="1400" dirty="0">
                <a:solidFill>
                  <a:srgbClr val="000000"/>
                </a:solidFill>
                <a:latin typeface="Segoe UI" panose="020B0502040204020203" pitchFamily="34" charset="0"/>
              </a:rPr>
              <a:t>sur le site pour vous montrer des publicités ciblées, qui correspondent à ce que vous aimez.</a:t>
            </a:r>
            <a:endParaRPr lang="fr-FR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7FFC2E-9DE7-B594-89DF-478ED63DDD9B}"/>
              </a:ext>
            </a:extLst>
          </p:cNvPr>
          <p:cNvSpPr/>
          <p:nvPr/>
        </p:nvSpPr>
        <p:spPr>
          <a:xfrm>
            <a:off x="5069105" y="2073267"/>
            <a:ext cx="4813818" cy="96559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>
                <a:solidFill>
                  <a:schemeClr val="tx1"/>
                </a:solidFill>
              </a:rPr>
              <a:t>En poursuivant sur ce site, vous acceptez l’utilisation de cookies pour assurer le bon fonctionnement du site et personnaliser les contenus et les publicités.</a:t>
            </a:r>
          </a:p>
          <a:p>
            <a:pPr algn="ctr"/>
            <a:r>
              <a:rPr lang="fr-FR" sz="1463" dirty="0">
                <a:solidFill>
                  <a:schemeClr val="tx1"/>
                </a:solidFill>
              </a:rPr>
              <a:t>En savoir plus ou </a:t>
            </a:r>
            <a:r>
              <a:rPr lang="fr-FR" sz="1463" u="sng" dirty="0">
                <a:solidFill>
                  <a:schemeClr val="tx1"/>
                </a:solidFill>
              </a:rPr>
              <a:t>modifier vos préférences</a:t>
            </a:r>
            <a:r>
              <a:rPr lang="fr-FR" sz="1463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468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49" y="-102286"/>
            <a:ext cx="3470552" cy="1077020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 ⚡ Et la sécurité dans tout ça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8" y="656919"/>
            <a:ext cx="8543925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B92F0236-7665-4F05-9AAC-50ECD14D8755}"/>
              </a:ext>
            </a:extLst>
          </p:cNvPr>
          <p:cNvSpPr txBox="1">
            <a:spLocks/>
          </p:cNvSpPr>
          <p:nvPr/>
        </p:nvSpPr>
        <p:spPr>
          <a:xfrm rot="21103535">
            <a:off x="25707" y="692693"/>
            <a:ext cx="2859347" cy="564083"/>
          </a:xfrm>
          <a:prstGeom prst="rect">
            <a:avLst/>
          </a:prstGeom>
          <a:solidFill>
            <a:schemeClr val="bg1"/>
          </a:solidFill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950" b="1" dirty="0"/>
              <a:t> 🍪 C’est quoi un cookie ?</a:t>
            </a:r>
            <a:endParaRPr lang="fr-FR" sz="2600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D76E9C8-AD83-4EC3-AB79-8458EFF897E6}"/>
              </a:ext>
            </a:extLst>
          </p:cNvPr>
          <p:cNvSpPr txBox="1"/>
          <p:nvPr/>
        </p:nvSpPr>
        <p:spPr>
          <a:xfrm>
            <a:off x="142875" y="1168307"/>
            <a:ext cx="412432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9914" algn="ctr"/>
            <a:r>
              <a:rPr lang="fr-FR" sz="1400" dirty="0">
                <a:solidFill>
                  <a:srgbClr val="000000"/>
                </a:solidFill>
                <a:latin typeface="Segoe UI" panose="020B0502040204020203" pitchFamily="34" charset="0"/>
              </a:rPr>
              <a:t>💡 </a:t>
            </a:r>
            <a:r>
              <a:rPr lang="fr-FR" sz="1400" b="1" dirty="0">
                <a:solidFill>
                  <a:srgbClr val="000000"/>
                </a:solidFill>
                <a:latin typeface="Segoe UI" panose="020B0502040204020203" pitchFamily="34" charset="0"/>
              </a:rPr>
              <a:t>Bon à savoir :</a:t>
            </a:r>
          </a:p>
          <a:p>
            <a:pPr marR="19914" algn="ctr"/>
            <a:endParaRPr lang="fr-FR" sz="14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19914"/>
            <a:r>
              <a:rPr lang="fr-FR" sz="1400" b="1" dirty="0">
                <a:solidFill>
                  <a:srgbClr val="000000"/>
                </a:solidFill>
                <a:latin typeface="Segoe UI" panose="020B0502040204020203" pitchFamily="34" charset="0"/>
              </a:rPr>
              <a:t>Lisez bien les messages </a:t>
            </a:r>
            <a:r>
              <a:rPr lang="fr-FR" sz="1400" dirty="0">
                <a:solidFill>
                  <a:srgbClr val="000000"/>
                </a:solidFill>
                <a:latin typeface="Segoe UI" panose="020B0502040204020203" pitchFamily="34" charset="0"/>
              </a:rPr>
              <a:t>qui s’affichent quand vous accédez à un site internet.</a:t>
            </a:r>
          </a:p>
          <a:p>
            <a:pPr marR="19914"/>
            <a:endParaRPr lang="fr-FR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19914" algn="just"/>
            <a:r>
              <a:rPr lang="fr-FR" sz="1400" dirty="0">
                <a:solidFill>
                  <a:srgbClr val="000000"/>
                </a:solidFill>
                <a:latin typeface="Segoe UI" panose="020B0502040204020203" pitchFamily="34" charset="0"/>
              </a:rPr>
              <a:t>👉 Tous les cookies ne sont pas obligatoires et vous trouverez souvent en haut à droite de la fenêtre qui s’affiche l’option « </a:t>
            </a:r>
            <a:r>
              <a:rPr lang="fr-FR" sz="1400" b="1" dirty="0">
                <a:solidFill>
                  <a:srgbClr val="92D050"/>
                </a:solidFill>
                <a:latin typeface="Segoe UI" panose="020B0502040204020203" pitchFamily="34" charset="0"/>
              </a:rPr>
              <a:t>Continuer sans accepter</a:t>
            </a:r>
            <a:r>
              <a:rPr lang="fr-FR" sz="1400" b="1" dirty="0">
                <a:solidFill>
                  <a:srgbClr val="FFC000"/>
                </a:solidFill>
                <a:latin typeface="Segoe UI" panose="020B0502040204020203" pitchFamily="34" charset="0"/>
              </a:rPr>
              <a:t> </a:t>
            </a:r>
            <a:r>
              <a:rPr lang="fr-FR" sz="1400" dirty="0">
                <a:latin typeface="Segoe UI" panose="020B0502040204020203" pitchFamily="34" charset="0"/>
              </a:rPr>
              <a:t> » qui vous permet d’accéder au site en refusant les cookies.</a:t>
            </a:r>
          </a:p>
          <a:p>
            <a:pPr marR="19914"/>
            <a:endParaRPr lang="fr-FR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19914"/>
            <a:r>
              <a:rPr lang="fr-FR" sz="1400" dirty="0">
                <a:solidFill>
                  <a:srgbClr val="000000"/>
                </a:solidFill>
                <a:latin typeface="Segoe UI" panose="020B0502040204020203" pitchFamily="34" charset="0"/>
              </a:rPr>
              <a:t>👉 Certains sites vous permettent également d’accepter certains cookies (les obligatoires pour une bonne navigation)</a:t>
            </a:r>
          </a:p>
          <a:p>
            <a:pPr marR="19914"/>
            <a:endParaRPr lang="fr-FR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19914"/>
            <a:r>
              <a:rPr lang="fr-FR" sz="1400" dirty="0">
                <a:solidFill>
                  <a:srgbClr val="000000"/>
                </a:solidFill>
                <a:latin typeface="Segoe UI" panose="020B0502040204020203" pitchFamily="34" charset="0"/>
              </a:rPr>
              <a:t>👉 Certains sites proposent également de </a:t>
            </a:r>
            <a:r>
              <a:rPr lang="fr-FR" sz="1400" b="1" dirty="0">
                <a:solidFill>
                  <a:srgbClr val="000000"/>
                </a:solidFill>
                <a:latin typeface="Segoe UI" panose="020B0502040204020203" pitchFamily="34" charset="0"/>
              </a:rPr>
              <a:t>payer un abonnement </a:t>
            </a:r>
            <a:r>
              <a:rPr lang="fr-FR" sz="1400" dirty="0">
                <a:solidFill>
                  <a:srgbClr val="000000"/>
                </a:solidFill>
                <a:latin typeface="Segoe UI" panose="020B0502040204020203" pitchFamily="34" charset="0"/>
              </a:rPr>
              <a:t>pour pouvoir refuser les cookies: vous avez donc le choix entre accepter tous leurs cookies ou payer.</a:t>
            </a:r>
          </a:p>
          <a:p>
            <a:pPr marR="19914"/>
            <a:endParaRPr lang="fr-FR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19914"/>
            <a:endParaRPr lang="fr-FR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19914" algn="ctr"/>
            <a:r>
              <a:rPr lang="fr-FR" sz="1400" dirty="0">
                <a:solidFill>
                  <a:srgbClr val="000000"/>
                </a:solidFill>
                <a:latin typeface="Segoe UI" panose="020B0502040204020203" pitchFamily="34" charset="0"/>
              </a:rPr>
              <a:t>👍 Maintenant, vous saurez choisir la </a:t>
            </a:r>
            <a:r>
              <a:rPr lang="fr-FR" sz="1400" b="1" dirty="0">
                <a:solidFill>
                  <a:srgbClr val="000000"/>
                </a:solidFill>
                <a:latin typeface="Segoe UI" panose="020B0502040204020203" pitchFamily="34" charset="0"/>
              </a:rPr>
              <a:t>meilleure option pour vous</a:t>
            </a:r>
            <a:r>
              <a:rPr lang="fr-FR" sz="1400" dirty="0">
                <a:solidFill>
                  <a:srgbClr val="000000"/>
                </a:solidFill>
                <a:latin typeface="Segoe UI" panose="020B0502040204020203" pitchFamily="34" charset="0"/>
              </a:rPr>
              <a:t>.</a:t>
            </a:r>
          </a:p>
          <a:p>
            <a:pPr marR="4769" algn="just"/>
            <a:endParaRPr lang="fr-FR" sz="14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8D662F8-AC0A-A85E-6C8F-5C1DA53B1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- 4/10 navigation internet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433E4A-2DE1-DAB4-4F20-4D5DC09DC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879879B-C644-5B1C-ACBD-2D6975BE8962}"/>
              </a:ext>
            </a:extLst>
          </p:cNvPr>
          <p:cNvCxnSpPr>
            <a:cxnSpLocks/>
          </p:cNvCxnSpPr>
          <p:nvPr/>
        </p:nvCxnSpPr>
        <p:spPr>
          <a:xfrm flipH="1">
            <a:off x="4299503" y="136523"/>
            <a:ext cx="25504" cy="5919529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>
            <a:extLst>
              <a:ext uri="{FF2B5EF4-FFF2-40B4-BE49-F238E27FC236}">
                <a16:creationId xmlns:a16="http://schemas.microsoft.com/office/drawing/2014/main" id="{BC2284A5-957E-6085-AF65-54E2238B37B0}"/>
              </a:ext>
            </a:extLst>
          </p:cNvPr>
          <p:cNvSpPr txBox="1">
            <a:spLocks/>
          </p:cNvSpPr>
          <p:nvPr/>
        </p:nvSpPr>
        <p:spPr>
          <a:xfrm>
            <a:off x="5638799" y="-102286"/>
            <a:ext cx="3470552" cy="1077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/>
              <a:t>Zoom sur le </a:t>
            </a:r>
            <a:r>
              <a:rPr lang="fr-FR" sz="2000" b="1">
                <a:solidFill>
                  <a:srgbClr val="92D050"/>
                </a:solidFill>
              </a:rPr>
              <a:t>QRcode</a:t>
            </a:r>
            <a:endParaRPr lang="fr-FR" sz="2000" b="1" dirty="0">
              <a:solidFill>
                <a:srgbClr val="92D050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D859291-EE77-BEBA-D143-DD16F9613A56}"/>
              </a:ext>
            </a:extLst>
          </p:cNvPr>
          <p:cNvGrpSpPr/>
          <p:nvPr/>
        </p:nvGrpSpPr>
        <p:grpSpPr>
          <a:xfrm>
            <a:off x="4376014" y="3386780"/>
            <a:ext cx="3276600" cy="2197516"/>
            <a:chOff x="681038" y="3852843"/>
            <a:chExt cx="4557838" cy="2197516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52F6E7EA-558C-7E3C-9251-02AB58CD1498}"/>
                </a:ext>
              </a:extLst>
            </p:cNvPr>
            <p:cNvSpPr txBox="1"/>
            <p:nvPr/>
          </p:nvSpPr>
          <p:spPr>
            <a:xfrm>
              <a:off x="681038" y="3852843"/>
              <a:ext cx="4557838" cy="317459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63" b="1" dirty="0">
                  <a:solidFill>
                    <a:schemeClr val="bg1"/>
                  </a:solidFill>
                </a:rPr>
                <a:t>🤔 ça sert à quoi ?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25F59AC-7F38-385E-E26F-8230ECA188F5}"/>
                </a:ext>
              </a:extLst>
            </p:cNvPr>
            <p:cNvSpPr txBox="1"/>
            <p:nvPr/>
          </p:nvSpPr>
          <p:spPr>
            <a:xfrm>
              <a:off x="681038" y="4157020"/>
              <a:ext cx="4557838" cy="1893339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463" dirty="0"/>
                <a:t>👉 Pour le lire, vous devez le </a:t>
              </a:r>
              <a:r>
                <a:rPr lang="fr-FR" sz="1463" b="1" dirty="0">
                  <a:solidFill>
                    <a:srgbClr val="92D050"/>
                  </a:solidFill>
                </a:rPr>
                <a:t>flasher. </a:t>
              </a:r>
              <a:r>
                <a:rPr lang="fr-FR" sz="1463" dirty="0"/>
                <a:t>Cela vous permettra de déclencher des actions comme :</a:t>
              </a:r>
            </a:p>
            <a:p>
              <a:endParaRPr lang="fr-FR" sz="1463" i="1" dirty="0"/>
            </a:p>
            <a:p>
              <a:r>
                <a:rPr lang="fr-FR" sz="1463" i="1" dirty="0"/>
                <a:t>✔ naviguer vers un site internet</a:t>
              </a:r>
            </a:p>
            <a:p>
              <a:r>
                <a:rPr lang="fr-FR" sz="1463" i="1" dirty="0"/>
                <a:t>✔ regarder une vidéo en ligne</a:t>
              </a:r>
            </a:p>
            <a:p>
              <a:r>
                <a:rPr lang="fr-FR" sz="1463" i="1" dirty="0"/>
                <a:t>✔ se connecter à une borne wifi</a:t>
              </a:r>
            </a:p>
            <a:p>
              <a:r>
                <a:rPr lang="fr-FR" sz="1463" i="1" dirty="0"/>
                <a:t>✔ envoyer un courriel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8655523-F698-4AE9-AAC2-8039E4182772}"/>
              </a:ext>
            </a:extLst>
          </p:cNvPr>
          <p:cNvGrpSpPr/>
          <p:nvPr/>
        </p:nvGrpSpPr>
        <p:grpSpPr>
          <a:xfrm>
            <a:off x="4642410" y="659924"/>
            <a:ext cx="4870027" cy="2737040"/>
            <a:chOff x="2909888" y="1287338"/>
            <a:chExt cx="6315075" cy="2197516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C368A05A-9153-5EB8-730E-17A146FC810B}"/>
                </a:ext>
              </a:extLst>
            </p:cNvPr>
            <p:cNvSpPr txBox="1"/>
            <p:nvPr/>
          </p:nvSpPr>
          <p:spPr>
            <a:xfrm>
              <a:off x="2909888" y="1287338"/>
              <a:ext cx="6315075" cy="317459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63" b="1" dirty="0">
                  <a:solidFill>
                    <a:schemeClr val="bg1"/>
                  </a:solidFill>
                </a:rPr>
                <a:t>🤔 C’est quoi ?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6E08DAE7-EF81-5DBF-38EF-5A9E534A266B}"/>
                </a:ext>
              </a:extLst>
            </p:cNvPr>
            <p:cNvSpPr txBox="1"/>
            <p:nvPr/>
          </p:nvSpPr>
          <p:spPr>
            <a:xfrm>
              <a:off x="2909888" y="1591515"/>
              <a:ext cx="6315075" cy="1893339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463" dirty="0"/>
                <a:t>« Un </a:t>
              </a:r>
              <a:r>
                <a:rPr lang="fr-FR" sz="1463" b="1" i="1" dirty="0">
                  <a:solidFill>
                    <a:srgbClr val="92D050"/>
                  </a:solidFill>
                </a:rPr>
                <a:t>QR code</a:t>
              </a:r>
              <a:r>
                <a:rPr lang="fr-FR" sz="1463" dirty="0"/>
                <a:t>, (</a:t>
              </a:r>
              <a:r>
                <a:rPr lang="fr-FR" sz="1463" b="1" dirty="0"/>
                <a:t>code QR </a:t>
              </a:r>
              <a:r>
                <a:rPr lang="fr-FR" sz="1463" dirty="0"/>
                <a:t> en français), en forme longue </a:t>
              </a:r>
              <a:r>
                <a:rPr lang="fr-FR" sz="1463" i="1" dirty="0">
                  <a:solidFill>
                    <a:srgbClr val="92D050"/>
                  </a:solidFill>
                </a:rPr>
                <a:t>quick </a:t>
              </a:r>
              <a:r>
                <a:rPr lang="fr-FR" sz="1463" i="1" dirty="0" err="1">
                  <a:solidFill>
                    <a:srgbClr val="92D050"/>
                  </a:solidFill>
                </a:rPr>
                <a:t>response</a:t>
              </a:r>
              <a:r>
                <a:rPr lang="fr-FR" sz="1463" i="1" dirty="0">
                  <a:solidFill>
                    <a:srgbClr val="92D050"/>
                  </a:solidFill>
                </a:rPr>
                <a:t> code</a:t>
              </a:r>
              <a:r>
                <a:rPr lang="fr-FR" sz="1463" dirty="0"/>
                <a:t>, « code à réponse rapide », est un type de code barre.</a:t>
              </a:r>
            </a:p>
            <a:p>
              <a:r>
                <a:rPr lang="fr-FR" sz="1463" dirty="0"/>
                <a:t> </a:t>
              </a:r>
            </a:p>
            <a:p>
              <a:r>
                <a:rPr lang="fr-FR" sz="1463" dirty="0"/>
                <a:t>Format optique lisible par machine pouvant être visualisé sur l'écran d’un appareil mobile ou imprimé sur papier — constitué de modules-carrés noirs disposés dans un carré à fond blanc. Ces points définissent l'information que contient le code »</a:t>
              </a:r>
            </a:p>
            <a:p>
              <a:pPr algn="r"/>
              <a:r>
                <a:rPr lang="fr-FR" sz="1463" i="1" dirty="0"/>
                <a:t>Source : www.wikipedia.fr</a:t>
              </a:r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0F66D610-0561-1FBB-AF72-304C039BF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257" y="71335"/>
            <a:ext cx="726654" cy="726654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A95B0063-4C52-C227-709B-0D08D964B62C}"/>
              </a:ext>
            </a:extLst>
          </p:cNvPr>
          <p:cNvGrpSpPr/>
          <p:nvPr/>
        </p:nvGrpSpPr>
        <p:grpSpPr>
          <a:xfrm>
            <a:off x="6996112" y="4476295"/>
            <a:ext cx="2858880" cy="1985673"/>
            <a:chOff x="5096355" y="3747919"/>
            <a:chExt cx="3985379" cy="1985673"/>
          </a:xfrm>
          <a:solidFill>
            <a:schemeClr val="bg1"/>
          </a:solidFill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61EEB26E-7C4B-7147-868C-25157083D7D8}"/>
                </a:ext>
              </a:extLst>
            </p:cNvPr>
            <p:cNvSpPr txBox="1"/>
            <p:nvPr/>
          </p:nvSpPr>
          <p:spPr>
            <a:xfrm>
              <a:off x="5096356" y="3747919"/>
              <a:ext cx="3985378" cy="317459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63" b="1" dirty="0">
                  <a:solidFill>
                    <a:schemeClr val="bg1"/>
                  </a:solidFill>
                </a:rPr>
                <a:t>🧐 Et on fait comment ?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8D6311BF-B50D-0A7E-7249-9F053DB37D9A}"/>
                </a:ext>
              </a:extLst>
            </p:cNvPr>
            <p:cNvSpPr txBox="1"/>
            <p:nvPr/>
          </p:nvSpPr>
          <p:spPr>
            <a:xfrm>
              <a:off x="5096355" y="4065378"/>
              <a:ext cx="3985378" cy="1668214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463" dirty="0"/>
                <a:t>👉 Utiliser son appareil photo ou une application dédiée pour « photographier » (</a:t>
              </a:r>
              <a:r>
                <a:rPr lang="fr-FR" sz="1463" b="1" dirty="0">
                  <a:solidFill>
                    <a:srgbClr val="92D050"/>
                  </a:solidFill>
                </a:rPr>
                <a:t>flasher</a:t>
              </a:r>
              <a:r>
                <a:rPr lang="fr-FR" sz="1463" dirty="0"/>
                <a:t>) le </a:t>
              </a:r>
              <a:r>
                <a:rPr lang="fr-FR" sz="1463" dirty="0" err="1"/>
                <a:t>Qrcode</a:t>
              </a:r>
              <a:endParaRPr lang="fr-FR" sz="1463" dirty="0"/>
            </a:p>
            <a:p>
              <a:endParaRPr lang="fr-FR" sz="1463" i="1" dirty="0"/>
            </a:p>
            <a:p>
              <a:r>
                <a:rPr lang="fr-FR" sz="1463" dirty="0"/>
                <a:t>👉 Vous vous retrouvez sur le site ou à l’action liés au </a:t>
              </a:r>
              <a:r>
                <a:rPr lang="fr-FR" sz="1463" dirty="0" err="1"/>
                <a:t>Qrcode</a:t>
              </a:r>
              <a:endParaRPr lang="fr-FR" sz="1463" dirty="0"/>
            </a:p>
          </p:txBody>
        </p:sp>
      </p:grpSp>
    </p:spTree>
    <p:extLst>
      <p:ext uri="{BB962C8B-B14F-4D97-AF65-F5344CB8AC3E}">
        <p14:creationId xmlns:p14="http://schemas.microsoft.com/office/powerpoint/2010/main" val="12405417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3747</TotalTime>
  <Words>1149</Words>
  <Application>Microsoft Office PowerPoint</Application>
  <PresentationFormat>Format A4 (210 x 297 mm)</PresentationFormat>
  <Paragraphs>142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Thème Office</vt:lpstr>
      <vt:lpstr>Présentation PowerPoint</vt:lpstr>
      <vt:lpstr>Internet, un océan d’informations</vt:lpstr>
      <vt:lpstr>La fenêtre de navigation</vt:lpstr>
      <vt:lpstr>🔍 Les Moteurs de recherche</vt:lpstr>
      <vt:lpstr>Présentation PowerPoint</vt:lpstr>
      <vt:lpstr> ⚡ Et la sécurité dans tout ça ?</vt:lpstr>
      <vt:lpstr> ⚡ Et la sécurité dans tout ça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30</cp:revision>
  <cp:lastPrinted>2022-01-20T11:13:54Z</cp:lastPrinted>
  <dcterms:created xsi:type="dcterms:W3CDTF">2021-12-15T13:49:53Z</dcterms:created>
  <dcterms:modified xsi:type="dcterms:W3CDTF">2023-01-31T13:01:19Z</dcterms:modified>
</cp:coreProperties>
</file>